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58" r:id="rId4"/>
    <p:sldId id="261" r:id="rId5"/>
    <p:sldId id="259" r:id="rId6"/>
    <p:sldId id="263" r:id="rId7"/>
    <p:sldId id="265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14" autoAdjust="0"/>
    <p:restoredTop sz="86375" autoAdjust="0"/>
  </p:normalViewPr>
  <p:slideViewPr>
    <p:cSldViewPr>
      <p:cViewPr>
        <p:scale>
          <a:sx n="90" d="100"/>
          <a:sy n="90" d="100"/>
        </p:scale>
        <p:origin x="-1176" y="836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692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2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89CE5-39B0-4B82-B441-2AFCAEB1A1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7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DD5514-073B-42AE-8D3D-96E4FCD3D709}" type="datetimeFigureOut">
              <a:rPr lang="en-US" smtClean="0"/>
              <a:t>2/1/2025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D754C-81C5-4813-AD9F-6AAA905171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2468-190D-45CF-A825-9230B085FB06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# </a:t>
            </a:r>
            <a:fld id="{040361C3-6655-486F-A70D-738A451CEA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5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DE27-B80D-4C45-B085-CB379DB21AAB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8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BE9A-8A52-4769-8BA1-7B240072C662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CDA9-B378-4788-9EC3-C131001F103D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9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BF45-F738-415C-81D9-7A7D5109EDC2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9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ED94-2B4E-493F-9A99-E2548FD8F7F0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FEC3-6C5F-47B7-8E12-6E4B5F167B3D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64B5-825F-4479-9B82-303A3682E336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230-725A-4F76-81A1-5AFBF77E9D6C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3263-EEA0-4809-94C9-8FB139AB7BBC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12C3-FB82-4C42-8F57-9FE4654DC405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65CA-DFB8-499E-95F4-EAF07A425942}" type="datetime1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99D2-E8A2-4897-ABFC-A059F5942A2B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3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AA94-F8A3-49F2-8F2A-43A281EB4ACF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05200" y="1295400"/>
            <a:ext cx="4976607" cy="4165410"/>
            <a:chOff x="3436211" y="1106009"/>
            <a:chExt cx="4976607" cy="3761052"/>
          </a:xfrm>
        </p:grpSpPr>
        <p:sp>
          <p:nvSpPr>
            <p:cNvPr id="7" name="Freeform 6"/>
            <p:cNvSpPr/>
            <p:nvPr/>
          </p:nvSpPr>
          <p:spPr>
            <a:xfrm>
              <a:off x="3436211" y="1106009"/>
              <a:ext cx="2313457" cy="894584"/>
            </a:xfrm>
            <a:custGeom>
              <a:avLst/>
              <a:gdLst>
                <a:gd name="connsiteX0" fmla="*/ 0 w 2313457"/>
                <a:gd name="connsiteY0" fmla="*/ 0 h 756977"/>
                <a:gd name="connsiteX1" fmla="*/ 2313457 w 2313457"/>
                <a:gd name="connsiteY1" fmla="*/ 0 h 756977"/>
                <a:gd name="connsiteX2" fmla="*/ 2313457 w 2313457"/>
                <a:gd name="connsiteY2" fmla="*/ 756977 h 756977"/>
                <a:gd name="connsiteX3" fmla="*/ 0 w 2313457"/>
                <a:gd name="connsiteY3" fmla="*/ 756977 h 756977"/>
                <a:gd name="connsiteX4" fmla="*/ 0 w 2313457"/>
                <a:gd name="connsiteY4" fmla="*/ 0 h 75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756977">
                  <a:moveTo>
                    <a:pt x="0" y="0"/>
                  </a:moveTo>
                  <a:lnTo>
                    <a:pt x="2313457" y="0"/>
                  </a:lnTo>
                  <a:lnTo>
                    <a:pt x="2313457" y="756977"/>
                  </a:lnTo>
                  <a:lnTo>
                    <a:pt x="0" y="7569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Council</a:t>
              </a:r>
              <a:br>
                <a:rPr lang="en-US" sz="2000" b="1" kern="1200" dirty="0" smtClean="0"/>
              </a:br>
              <a:r>
                <a:rPr lang="en-US" sz="1600" kern="1200" dirty="0" smtClean="0"/>
                <a:t>(see slide #2 for detail)</a:t>
              </a:r>
              <a:endParaRPr lang="en-US" sz="16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749668" y="4064532"/>
              <a:ext cx="2663150" cy="802529"/>
            </a:xfrm>
            <a:custGeom>
              <a:avLst/>
              <a:gdLst>
                <a:gd name="connsiteX0" fmla="*/ 0 w 3725870"/>
                <a:gd name="connsiteY0" fmla="*/ 0 h 802529"/>
                <a:gd name="connsiteX1" fmla="*/ 3725870 w 3725870"/>
                <a:gd name="connsiteY1" fmla="*/ 0 h 802529"/>
                <a:gd name="connsiteX2" fmla="*/ 3725870 w 3725870"/>
                <a:gd name="connsiteY2" fmla="*/ 802529 h 802529"/>
                <a:gd name="connsiteX3" fmla="*/ 0 w 3725870"/>
                <a:gd name="connsiteY3" fmla="*/ 802529 h 802529"/>
                <a:gd name="connsiteX4" fmla="*/ 0 w 3725870"/>
                <a:gd name="connsiteY4" fmla="*/ 0 h 80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870" h="802529">
                  <a:moveTo>
                    <a:pt x="0" y="0"/>
                  </a:moveTo>
                  <a:lnTo>
                    <a:pt x="3725870" y="0"/>
                  </a:lnTo>
                  <a:lnTo>
                    <a:pt x="3725870" y="802529"/>
                  </a:lnTo>
                  <a:lnTo>
                    <a:pt x="0" y="80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Strategic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(see slide #4 for detail)</a:t>
              </a:r>
              <a:endParaRPr lang="en-US" sz="16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964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61928" y="5016405"/>
            <a:ext cx="115672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2286162"/>
            <a:ext cx="6864" cy="273024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61050" y="2869245"/>
            <a:ext cx="2254693" cy="712155"/>
            <a:chOff x="828710" y="1524450"/>
            <a:chExt cx="2051811" cy="707191"/>
          </a:xfrm>
        </p:grpSpPr>
        <p:sp>
          <p:nvSpPr>
            <p:cNvPr id="26" name="Rectangle 25"/>
            <p:cNvSpPr/>
            <p:nvPr/>
          </p:nvSpPr>
          <p:spPr>
            <a:xfrm>
              <a:off x="828711" y="1524450"/>
              <a:ext cx="2051810" cy="70635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828710" y="1525288"/>
              <a:ext cx="2051811" cy="706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Manage all aspects of the Endowment fund</a:t>
              </a:r>
              <a:r>
                <a:rPr lang="en-US" sz="1400" dirty="0" smtClean="0"/>
                <a:t>.  The Board is independent of Council.</a:t>
              </a:r>
              <a:endParaRPr lang="en-US" sz="1400" kern="1200" dirty="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435651" y="2137078"/>
            <a:ext cx="2313457" cy="74367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Endowment Board</a:t>
            </a:r>
            <a:endParaRPr lang="en-US" sz="2000" b="1" kern="1200" dirty="0"/>
          </a:p>
        </p:txBody>
      </p:sp>
      <p:sp>
        <p:nvSpPr>
          <p:cNvPr id="40" name="Freeform 39">
            <a:hlinkClick r:id="rId2" action="ppaction://hlinksldjump"/>
          </p:cNvPr>
          <p:cNvSpPr/>
          <p:nvPr/>
        </p:nvSpPr>
        <p:spPr>
          <a:xfrm>
            <a:off x="481833" y="4483005"/>
            <a:ext cx="2663150" cy="10668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Staff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#5 and #6 </a:t>
            </a:r>
            <a:br>
              <a:rPr lang="en-US" sz="1600" dirty="0" smtClean="0"/>
            </a:br>
            <a:r>
              <a:rPr lang="en-US" sz="1600" dirty="0" smtClean="0"/>
              <a:t>for detail)</a:t>
            </a:r>
            <a:endParaRPr lang="en-US" sz="1600" kern="1200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1</a:t>
            </a:fld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Council Approved:  June 2024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5763743" y="2789567"/>
            <a:ext cx="2663150" cy="888811"/>
          </a:xfrm>
          <a:custGeom>
            <a:avLst/>
            <a:gdLst>
              <a:gd name="connsiteX0" fmla="*/ 0 w 3725870"/>
              <a:gd name="connsiteY0" fmla="*/ 0 h 802529"/>
              <a:gd name="connsiteX1" fmla="*/ 3725870 w 3725870"/>
              <a:gd name="connsiteY1" fmla="*/ 0 h 802529"/>
              <a:gd name="connsiteX2" fmla="*/ 3725870 w 3725870"/>
              <a:gd name="connsiteY2" fmla="*/ 802529 h 802529"/>
              <a:gd name="connsiteX3" fmla="*/ 0 w 3725870"/>
              <a:gd name="connsiteY3" fmla="*/ 802529 h 802529"/>
              <a:gd name="connsiteX4" fmla="*/ 0 w 3725870"/>
              <a:gd name="connsiteY4" fmla="*/ 0 h 8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5870" h="802529">
                <a:moveTo>
                  <a:pt x="0" y="0"/>
                </a:moveTo>
                <a:lnTo>
                  <a:pt x="3725870" y="0"/>
                </a:lnTo>
                <a:lnTo>
                  <a:pt x="3725870" y="802529"/>
                </a:lnTo>
                <a:lnTo>
                  <a:pt x="0" y="8025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Operations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(see slide #3 for detail)</a:t>
            </a:r>
            <a:endParaRPr lang="en-US" sz="1600" kern="1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648200" y="3200400"/>
            <a:ext cx="111554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7" idx="3"/>
          </p:cNvCxnSpPr>
          <p:nvPr/>
        </p:nvCxnSpPr>
        <p:spPr>
          <a:xfrm flipV="1">
            <a:off x="2715743" y="3200400"/>
            <a:ext cx="1932457" cy="25345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04187" y="5016405"/>
            <a:ext cx="15577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COUNCIL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1752600"/>
            <a:ext cx="3352800" cy="416113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Additional Council consists of: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Chair from each Strategic Committees and Worship Committee chair  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 smtClean="0"/>
              <a:t>Pastor(s) are </a:t>
            </a:r>
            <a:r>
              <a:rPr lang="en-US" sz="1400" dirty="0"/>
              <a:t>non-voting member of Council.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There may also be (but not required) 2 additional “at-large” members on Council.  They are generally influencers from the congregation. 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Responsible for communication of committee relevant information to full Council.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With Executive Council: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</a:t>
            </a:r>
            <a:r>
              <a:rPr lang="en-US" sz="1400" dirty="0"/>
              <a:t>S</a:t>
            </a:r>
            <a:r>
              <a:rPr lang="en-US" sz="1400" dirty="0" smtClean="0"/>
              <a:t>et church mission and strategic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Set objectives for strategic committees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ensuring alignment with the church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      mission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2</a:t>
            </a:fld>
            <a:endParaRPr lang="en-US" dirty="0" smtClean="0"/>
          </a:p>
          <a:p>
            <a:r>
              <a:rPr lang="en-US" dirty="0" smtClean="0"/>
              <a:t>Council Approved:  June 2024</a:t>
            </a:r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562600" y="1066800"/>
            <a:ext cx="3352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Additional Council Members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1750570"/>
            <a:ext cx="5029200" cy="462588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dirty="0"/>
              <a:t>Lead and execute Culture Strategic </a:t>
            </a:r>
            <a:r>
              <a:rPr lang="en-US" sz="1400" b="1" dirty="0" smtClean="0"/>
              <a:t>Priority</a:t>
            </a:r>
            <a:endParaRPr lang="en-US" sz="1400" b="1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Executive Council is a sub committee of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With full Council, set church mission and strategic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Align objectives for staff and committees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Recruit nominees for open </a:t>
            </a:r>
            <a:r>
              <a:rPr lang="en-US" sz="1400" dirty="0" smtClean="0"/>
              <a:t>Council positions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Overall responsible for staff compensation, working with staff </a:t>
            </a:r>
            <a:r>
              <a:rPr lang="en-US" sz="1400" dirty="0"/>
              <a:t>s</a:t>
            </a:r>
            <a:r>
              <a:rPr lang="en-US" sz="1400" dirty="0" smtClean="0"/>
              <a:t>upport and finance committees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Executive Council consists of 4 officer positions: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1)  President: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*  Lead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Ensure constitution and bi-laws are current and followed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strategic priorities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2)  Vice President: 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</a:t>
            </a:r>
            <a:r>
              <a:rPr lang="en-US" sz="1400" dirty="0"/>
              <a:t>A</a:t>
            </a:r>
            <a:r>
              <a:rPr lang="en-US" sz="1400" dirty="0" smtClean="0"/>
              <a:t>ssist President in duties as needed and assumes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President role if vacated prior to term end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Establish, lead and execute stewardship and capital campaigns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3)  Treasurer:  (often the Finance Chair)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 * Oversight of Payroll, Taxes, Monthly financial and reporting,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Bank reconciliations,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4)  Secretary</a:t>
            </a:r>
            <a:br>
              <a:rPr lang="en-US" sz="1400" dirty="0" smtClean="0"/>
            </a:br>
            <a:r>
              <a:rPr lang="en-US" sz="1400" dirty="0" smtClean="0"/>
              <a:t>     * Meeting minutes and order of meeting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4800" y="1066800"/>
            <a:ext cx="5029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Executive  Council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10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OPERATIONS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67164"/>
            <a:ext cx="3429000" cy="318856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Oversight of financial statement accuracy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Advise on financial issues (income, expenditures, and appropriate use of all funds)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Provide direction to the financial staff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Oversight of counting and recording of income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Prepare budgets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Finance chair manages pledge estimates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Working with Staff Support Committee and Executive Council, provide </a:t>
            </a:r>
            <a:r>
              <a:rPr lang="en-US" sz="1200" dirty="0"/>
              <a:t>c</a:t>
            </a:r>
            <a:r>
              <a:rPr lang="en-US" sz="1200" dirty="0" smtClean="0"/>
              <a:t>ompensation recommendations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/>
              <a:t>Manage </a:t>
            </a:r>
            <a:r>
              <a:rPr lang="en-US" sz="1200" dirty="0" smtClean="0"/>
              <a:t>memorials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/>
              <a:t>E</a:t>
            </a:r>
            <a:r>
              <a:rPr lang="en-US" sz="1200" dirty="0" smtClean="0"/>
              <a:t>nsure </a:t>
            </a:r>
            <a:r>
              <a:rPr lang="en-US" sz="1200" dirty="0"/>
              <a:t>completion of </a:t>
            </a:r>
            <a:r>
              <a:rPr lang="en-US" sz="1200" dirty="0" smtClean="0"/>
              <a:t>annual </a:t>
            </a:r>
            <a:r>
              <a:rPr lang="en-US" sz="1200" dirty="0"/>
              <a:t>a</a:t>
            </a:r>
            <a:r>
              <a:rPr lang="en-US" sz="1200" dirty="0" smtClean="0"/>
              <a:t>udit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Update membership roll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Establish financial policies and best practices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3962401" y="1674370"/>
            <a:ext cx="2438399" cy="410881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smtClean="0"/>
              <a:t>(Currently Executive Council is acting in this role)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Provide HR support of all staff including pastor(s)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Appropriately address staff issues and concerns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Job descriptions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Interview process and assist with interviews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Identify professional gaps and provide staff development opportunities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Provide recommendations to Executive Council on open positions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and assist with performance reviews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Recommend staff recognition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other HR policies</a:t>
            </a:r>
            <a:endParaRPr lang="en-US" sz="1400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443698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3</a:t>
            </a:fld>
            <a:endParaRPr lang="en-US" dirty="0" smtClean="0"/>
          </a:p>
          <a:p>
            <a:r>
              <a:rPr lang="en-US" dirty="0" smtClean="0"/>
              <a:t>Council Approved:  June 2024</a:t>
            </a:r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04800" y="999749"/>
            <a:ext cx="3505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Finance</a:t>
            </a:r>
            <a:endParaRPr lang="en-US" sz="2000" b="1" dirty="0"/>
          </a:p>
        </p:txBody>
      </p:sp>
      <p:sp>
        <p:nvSpPr>
          <p:cNvPr id="61" name="Rectangle 60"/>
          <p:cNvSpPr/>
          <p:nvPr/>
        </p:nvSpPr>
        <p:spPr>
          <a:xfrm>
            <a:off x="3962401" y="990600"/>
            <a:ext cx="2449946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Staff Support</a:t>
            </a:r>
            <a:endParaRPr lang="en-US" sz="2000" b="1" dirty="0"/>
          </a:p>
        </p:txBody>
      </p:sp>
      <p:cxnSp>
        <p:nvCxnSpPr>
          <p:cNvPr id="7" name="Straight Connector 6"/>
          <p:cNvCxnSpPr>
            <a:stCxn id="4" idx="2"/>
            <a:endCxn id="9" idx="0"/>
          </p:cNvCxnSpPr>
          <p:nvPr/>
        </p:nvCxnSpPr>
        <p:spPr>
          <a:xfrm>
            <a:off x="2095500" y="4855729"/>
            <a:ext cx="1151890" cy="4514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866390" y="5307153"/>
            <a:ext cx="762000" cy="703000"/>
            <a:chOff x="2209800" y="5987845"/>
            <a:chExt cx="762000" cy="703000"/>
          </a:xfrm>
        </p:grpSpPr>
        <p:sp>
          <p:nvSpPr>
            <p:cNvPr id="8" name="Heptagon 7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6629400" y="990600"/>
            <a:ext cx="2286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Worship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676400"/>
            <a:ext cx="2286000" cy="309315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smtClean="0"/>
              <a:t>Work closely with pastor(s) to plan services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Purchase </a:t>
            </a:r>
            <a:r>
              <a:rPr lang="en-US" sz="1200" dirty="0"/>
              <a:t>and </a:t>
            </a:r>
            <a:r>
              <a:rPr lang="en-US" sz="1200" dirty="0" smtClean="0"/>
              <a:t>prepare all service supplies (communion elements, candles, ashes, palms, etc.)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church décor (RACY) in </a:t>
            </a:r>
            <a:r>
              <a:rPr lang="en-US" sz="1200" dirty="0"/>
              <a:t>s</a:t>
            </a:r>
            <a:r>
              <a:rPr lang="en-US" sz="1200" dirty="0" smtClean="0"/>
              <a:t>anctuary</a:t>
            </a:r>
          </a:p>
          <a:p>
            <a:pPr lvl="0"/>
            <a:r>
              <a:rPr lang="en-US" sz="1200" dirty="0" smtClean="0"/>
              <a:t>Schedule and train volunteers:  </a:t>
            </a:r>
          </a:p>
          <a:p>
            <a:pPr lvl="0"/>
            <a:r>
              <a:rPr lang="en-US" sz="1200" dirty="0" smtClean="0"/>
              <a:t>* Readers </a:t>
            </a:r>
          </a:p>
          <a:p>
            <a:pPr lvl="0"/>
            <a:r>
              <a:rPr lang="en-US" sz="1200" dirty="0" smtClean="0"/>
              <a:t>* Worship assistants</a:t>
            </a:r>
          </a:p>
          <a:p>
            <a:pPr lvl="0"/>
            <a:r>
              <a:rPr lang="en-US" sz="1200" dirty="0" smtClean="0"/>
              <a:t>* Nursery</a:t>
            </a:r>
          </a:p>
          <a:p>
            <a:pPr lvl="0"/>
            <a:r>
              <a:rPr lang="en-US" sz="1200" dirty="0" smtClean="0"/>
              <a:t>* Baptism assistants</a:t>
            </a:r>
          </a:p>
          <a:p>
            <a:pPr lvl="0"/>
            <a:r>
              <a:rPr lang="en-US" sz="1200" dirty="0" smtClean="0"/>
              <a:t>* Ushers</a:t>
            </a:r>
          </a:p>
          <a:p>
            <a:pPr lvl="0"/>
            <a:r>
              <a:rPr lang="en-US" sz="1200" dirty="0" smtClean="0"/>
              <a:t>* Greeters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* Altar Group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6858000" y="5143556"/>
            <a:ext cx="1574800" cy="79612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MET and Call </a:t>
            </a:r>
            <a:r>
              <a:rPr lang="en-US" sz="1600" b="1" dirty="0" smtClean="0"/>
              <a:t>(as needed)</a:t>
            </a:r>
            <a:endParaRPr lang="en-US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65760" y="5181600"/>
            <a:ext cx="2470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Church and Financial Admin (see slide 6) directly reports to Finance Chair for finance and bookkeeping responsibilities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9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STRATEGIC COMMITTEES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28600" y="2581394"/>
            <a:ext cx="1828800" cy="283154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Lead and executes Youth Strategic Priority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Support youth programs (k-18 year old):</a:t>
            </a:r>
          </a:p>
          <a:p>
            <a:pPr lvl="0"/>
            <a:r>
              <a:rPr lang="en-US" sz="1200" dirty="0" smtClean="0"/>
              <a:t>* First Communion</a:t>
            </a:r>
          </a:p>
          <a:p>
            <a:pPr lvl="0"/>
            <a:r>
              <a:rPr lang="en-US" sz="1200" dirty="0" smtClean="0"/>
              <a:t>* Confirmation </a:t>
            </a:r>
          </a:p>
          <a:p>
            <a:pPr lvl="0"/>
            <a:r>
              <a:rPr lang="en-US" sz="1200" dirty="0" smtClean="0"/>
              <a:t>* Sunday School </a:t>
            </a:r>
          </a:p>
          <a:p>
            <a:pPr lvl="0"/>
            <a:r>
              <a:rPr lang="en-US" sz="1200" dirty="0" smtClean="0"/>
              <a:t>* Youth night</a:t>
            </a:r>
          </a:p>
          <a:p>
            <a:pPr lvl="0"/>
            <a:r>
              <a:rPr lang="en-US" sz="1200" dirty="0" smtClean="0"/>
              <a:t>* Mission trips</a:t>
            </a:r>
          </a:p>
          <a:p>
            <a:pPr lvl="0"/>
            <a:r>
              <a:rPr lang="en-US" sz="1200" dirty="0" smtClean="0"/>
              <a:t>* ELCA youth gatherings</a:t>
            </a:r>
          </a:p>
          <a:p>
            <a:pPr lvl="0"/>
            <a:r>
              <a:rPr lang="en-US" sz="1200" dirty="0" smtClean="0"/>
              <a:t>* Confirmation      </a:t>
            </a:r>
          </a:p>
          <a:p>
            <a:pPr lvl="0"/>
            <a:r>
              <a:rPr lang="en-US" sz="1200" dirty="0" smtClean="0"/>
              <a:t>   mentoring program</a:t>
            </a:r>
          </a:p>
          <a:p>
            <a:pPr lvl="0"/>
            <a:r>
              <a:rPr lang="en-US" sz="1200" dirty="0" smtClean="0"/>
              <a:t>* Youth fundraising</a:t>
            </a:r>
            <a:endParaRPr lang="en-US" sz="1200" dirty="0"/>
          </a:p>
          <a:p>
            <a:pPr lvl="0"/>
            <a:r>
              <a:rPr lang="en-US" sz="1200" dirty="0" smtClean="0"/>
              <a:t>* Acolytes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34490" y="990600"/>
            <a:ext cx="249151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Building and Grounds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9800" y="2581394"/>
            <a:ext cx="2488658" cy="4031873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Leads and executes Building </a:t>
            </a:r>
            <a:r>
              <a:rPr lang="en-US" sz="1200" b="1" dirty="0"/>
              <a:t>Use Strategic </a:t>
            </a:r>
            <a:r>
              <a:rPr lang="en-US" sz="1200" b="1" dirty="0" smtClean="0"/>
              <a:t>Priority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Lead custodian(s) are member(s) of this committee</a:t>
            </a:r>
            <a:endParaRPr lang="en-US" sz="1200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Oversee maintenance, repairs</a:t>
            </a:r>
            <a:r>
              <a:rPr lang="en-US" sz="1200" dirty="0"/>
              <a:t>, </a:t>
            </a:r>
            <a:r>
              <a:rPr lang="en-US" sz="1200" dirty="0" smtClean="0"/>
              <a:t>purchases, </a:t>
            </a:r>
            <a:r>
              <a:rPr lang="en-US" sz="1200" dirty="0"/>
              <a:t>and disposals of </a:t>
            </a:r>
            <a:r>
              <a:rPr lang="en-US" sz="1200" dirty="0" smtClean="0"/>
              <a:t>assets/property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Security (including internet)</a:t>
            </a:r>
            <a:endParaRPr lang="en-US" sz="1200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Insurance and equipment contracts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3-5 year plan for building upgrade/maintenance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Church Décor (RACY) – work with Worship Committee if changes are in Sanctuary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building usage such as Library, Green Team, PEO, Quilters, Neighborhood camp, etc.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lawn mowing volunteers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6890" y="990600"/>
            <a:ext cx="1935019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Community Engagement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876800" y="2581394"/>
            <a:ext cx="2087419" cy="320087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Lead and executes Everyone engaged Strategic </a:t>
            </a:r>
            <a:r>
              <a:rPr lang="en-US" sz="1200" b="1" dirty="0" smtClean="0"/>
              <a:t>Priority</a:t>
            </a:r>
            <a:endParaRPr lang="en-US" sz="1200" b="1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Understand community needs </a:t>
            </a:r>
          </a:p>
          <a:p>
            <a:pPr lvl="0"/>
            <a:r>
              <a:rPr lang="en-US" sz="1200" dirty="0" smtClean="0"/>
              <a:t>Develop and execute programs and/or  fundraisers to address community needs.  Examples include:</a:t>
            </a:r>
          </a:p>
          <a:p>
            <a:pPr lvl="0"/>
            <a:r>
              <a:rPr lang="en-US" sz="1200" dirty="0" smtClean="0"/>
              <a:t>* Living Faith meals</a:t>
            </a:r>
          </a:p>
          <a:p>
            <a:pPr lvl="0"/>
            <a:r>
              <a:rPr lang="en-US" sz="1200" dirty="0" smtClean="0"/>
              <a:t>* Lutheran World Relief</a:t>
            </a:r>
          </a:p>
          <a:p>
            <a:pPr lvl="0"/>
            <a:r>
              <a:rPr lang="en-US" sz="1200" dirty="0" smtClean="0"/>
              <a:t>* Hospitality Center</a:t>
            </a:r>
          </a:p>
          <a:p>
            <a:pPr lvl="0"/>
            <a:r>
              <a:rPr lang="en-US" sz="1200" dirty="0" smtClean="0"/>
              <a:t>* ELCA Outreach Center</a:t>
            </a:r>
          </a:p>
          <a:p>
            <a:pPr lvl="0"/>
            <a:r>
              <a:rPr lang="en-US" sz="1200" dirty="0" smtClean="0"/>
              <a:t>* Racine Food Pantries</a:t>
            </a:r>
          </a:p>
          <a:p>
            <a:pPr lvl="0"/>
            <a:r>
              <a:rPr lang="en-US" sz="1200" dirty="0" smtClean="0"/>
              <a:t>* Be a Santa to a Senior</a:t>
            </a:r>
          </a:p>
          <a:p>
            <a:pPr lvl="0"/>
            <a:r>
              <a:rPr lang="en-US" sz="1200" dirty="0" smtClean="0"/>
              <a:t>* Racine Interfaith </a:t>
            </a:r>
          </a:p>
          <a:p>
            <a:pPr lvl="0"/>
            <a:r>
              <a:rPr lang="en-US" sz="1200" dirty="0" smtClean="0"/>
              <a:t>   Coalition</a:t>
            </a:r>
          </a:p>
          <a:p>
            <a:pPr lvl="0"/>
            <a:r>
              <a:rPr lang="en-US" sz="1200" dirty="0" smtClean="0"/>
              <a:t>* Veterans Tiny Homes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62800" y="990600"/>
            <a:ext cx="1828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Fellowship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7162800" y="2581394"/>
            <a:ext cx="1828800" cy="346248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Lead and execute </a:t>
            </a:r>
            <a:r>
              <a:rPr lang="en-US" sz="1200" b="1" dirty="0" smtClean="0"/>
              <a:t>Adult Relationships </a:t>
            </a:r>
            <a:r>
              <a:rPr lang="en-US" sz="1200" b="1" dirty="0"/>
              <a:t>Strategic </a:t>
            </a:r>
            <a:r>
              <a:rPr lang="en-US" sz="1200" b="1" dirty="0" smtClean="0"/>
              <a:t>Priority</a:t>
            </a:r>
            <a:endParaRPr lang="en-US" sz="1200" b="1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Organize fellowship events for the church 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Examples include:</a:t>
            </a:r>
          </a:p>
          <a:p>
            <a:pPr lvl="0"/>
            <a:r>
              <a:rPr lang="en-US" sz="1200" dirty="0" smtClean="0"/>
              <a:t>* Visiting Angels</a:t>
            </a:r>
          </a:p>
          <a:p>
            <a:pPr lvl="0"/>
            <a:r>
              <a:rPr lang="en-US" sz="1200" dirty="0" smtClean="0"/>
              <a:t>* Adult education  </a:t>
            </a:r>
          </a:p>
          <a:p>
            <a:pPr lvl="0"/>
            <a:r>
              <a:rPr lang="en-US" sz="1200" dirty="0" smtClean="0"/>
              <a:t>   (bible study,  </a:t>
            </a:r>
          </a:p>
          <a:p>
            <a:pPr lvl="0"/>
            <a:r>
              <a:rPr lang="en-US" sz="1200" dirty="0"/>
              <a:t> </a:t>
            </a:r>
            <a:r>
              <a:rPr lang="en-US" sz="1200" dirty="0" smtClean="0"/>
              <a:t>  book club, etc.)</a:t>
            </a:r>
          </a:p>
          <a:p>
            <a:pPr lvl="0"/>
            <a:r>
              <a:rPr lang="en-US" sz="1200" dirty="0" smtClean="0"/>
              <a:t>* Men’s and Women’s           </a:t>
            </a:r>
          </a:p>
          <a:p>
            <a:pPr lvl="0"/>
            <a:r>
              <a:rPr lang="en-US" sz="1200" dirty="0" smtClean="0"/>
              <a:t>   groups </a:t>
            </a:r>
          </a:p>
          <a:p>
            <a:pPr lvl="0"/>
            <a:r>
              <a:rPr lang="en-US" sz="1200" dirty="0" smtClean="0"/>
              <a:t>* Prime Timers</a:t>
            </a:r>
          </a:p>
          <a:p>
            <a:pPr lvl="0"/>
            <a:r>
              <a:rPr lang="en-US" sz="1200" dirty="0" smtClean="0"/>
              <a:t>* New worshipers</a:t>
            </a:r>
          </a:p>
          <a:p>
            <a:pPr lvl="0"/>
            <a:r>
              <a:rPr lang="en-US" sz="1200" dirty="0" smtClean="0"/>
              <a:t>   on-boarding</a:t>
            </a:r>
          </a:p>
          <a:p>
            <a:pPr lvl="0"/>
            <a:r>
              <a:rPr lang="en-US" sz="1200" dirty="0" smtClean="0"/>
              <a:t>* Round tables</a:t>
            </a:r>
          </a:p>
          <a:p>
            <a:pPr lvl="0"/>
            <a:r>
              <a:rPr lang="en-US" sz="1200" dirty="0" smtClean="0"/>
              <a:t>* Special events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4</a:t>
            </a:fld>
            <a:endParaRPr lang="en-US" dirty="0" smtClean="0"/>
          </a:p>
          <a:p>
            <a:r>
              <a:rPr lang="en-US" dirty="0" smtClean="0"/>
              <a:t>Council Approved:  June 2024</a:t>
            </a:r>
            <a:endParaRPr lang="en-US" dirty="0"/>
          </a:p>
          <a:p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228600" y="990600"/>
            <a:ext cx="1905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Youth Experience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40323" y="1752600"/>
            <a:ext cx="8751277" cy="661719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800" dirty="0"/>
              <a:t>Reconciling Team:  </a:t>
            </a:r>
            <a:r>
              <a:rPr lang="en-US" sz="1200" dirty="0"/>
              <a:t>while </a:t>
            </a:r>
            <a:r>
              <a:rPr lang="en-US" sz="1200" dirty="0" smtClean="0"/>
              <a:t>this is a </a:t>
            </a:r>
            <a:r>
              <a:rPr lang="en-US" sz="1200" dirty="0"/>
              <a:t>separate team they also are integrated and directly impact across multiple teams.  This team is responsible for teaching, </a:t>
            </a:r>
            <a:r>
              <a:rPr lang="en-US" sz="1200" dirty="0" smtClean="0"/>
              <a:t>programs, </a:t>
            </a:r>
            <a:r>
              <a:rPr lang="en-US" sz="1200" dirty="0"/>
              <a:t>and helping our church community to be inclusive of </a:t>
            </a:r>
            <a:r>
              <a:rPr lang="en-US" sz="1200" dirty="0" smtClean="0"/>
              <a:t>all people </a:t>
            </a:r>
            <a:r>
              <a:rPr lang="en-US" sz="1200" dirty="0"/>
              <a:t>regardless of race, </a:t>
            </a:r>
            <a:r>
              <a:rPr lang="en-US" sz="1200" dirty="0" smtClean="0"/>
              <a:t>gender, gender identities/expressions, sexual orientations, disabilities, </a:t>
            </a:r>
            <a:r>
              <a:rPr lang="en-US" sz="1200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17073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- </a:t>
            </a:r>
            <a:r>
              <a:rPr lang="en-US" b="1" dirty="0" smtClean="0"/>
              <a:t>STAFF</a:t>
            </a:r>
            <a:endParaRPr lang="en-US" b="1" dirty="0"/>
          </a:p>
        </p:txBody>
      </p:sp>
      <p:sp>
        <p:nvSpPr>
          <p:cNvPr id="45" name="Rectangle 44"/>
          <p:cNvSpPr/>
          <p:nvPr/>
        </p:nvSpPr>
        <p:spPr>
          <a:xfrm>
            <a:off x="638650" y="5432847"/>
            <a:ext cx="1592580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7" name="Rectangle 46"/>
          <p:cNvSpPr/>
          <p:nvPr/>
        </p:nvSpPr>
        <p:spPr>
          <a:xfrm>
            <a:off x="2315050" y="5414342"/>
            <a:ext cx="1723550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5</a:t>
            </a:fld>
            <a:endParaRPr lang="en-US" dirty="0" smtClean="0"/>
          </a:p>
          <a:p>
            <a:r>
              <a:rPr lang="en-US" dirty="0" smtClean="0"/>
              <a:t>Council Approved:  June 2024</a:t>
            </a:r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042109" y="4631887"/>
            <a:ext cx="1528639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 Financial Admin.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5029939" y="5800522"/>
            <a:ext cx="1528640" cy="96914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5" name="Freeform 14"/>
          <p:cNvSpPr/>
          <p:nvPr/>
        </p:nvSpPr>
        <p:spPr>
          <a:xfrm>
            <a:off x="185361" y="990600"/>
            <a:ext cx="431043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kern="1200" dirty="0" smtClean="0"/>
              <a:t>Co-Pastor (John)</a:t>
            </a:r>
            <a:endParaRPr lang="en-US" sz="2000" b="1" kern="1200" dirty="0"/>
          </a:p>
        </p:txBody>
      </p:sp>
      <p:sp>
        <p:nvSpPr>
          <p:cNvPr id="16" name="Freeform 15"/>
          <p:cNvSpPr/>
          <p:nvPr/>
        </p:nvSpPr>
        <p:spPr>
          <a:xfrm>
            <a:off x="207498" y="1560269"/>
            <a:ext cx="4267200" cy="3017584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Strategic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Worship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Staff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Adult Education and small group organizer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Community engagement and Media Ministry outreach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New Member Onboarding</a:t>
            </a:r>
            <a:endParaRPr lang="en-US" sz="1200" kern="1200" dirty="0" smtClean="0">
              <a:solidFill>
                <a:schemeClr val="tx1"/>
              </a:solidFill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Shared with other co-pastor: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Youth &amp; Family:  teach and lead youth, coordinate Sunday School, Confirmation, Youth events/gatherings, fundraising for youth, etc.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6858000" y="4970670"/>
            <a:ext cx="762000" cy="703000"/>
            <a:chOff x="2209800" y="5987845"/>
            <a:chExt cx="762000" cy="703000"/>
          </a:xfrm>
        </p:grpSpPr>
        <p:sp>
          <p:nvSpPr>
            <p:cNvPr id="32" name="TextBox 31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  <p:sp>
          <p:nvSpPr>
            <p:cNvPr id="33" name="Heptagon 32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" name="Straight Connector 7"/>
          <p:cNvCxnSpPr>
            <a:stCxn id="45" idx="0"/>
          </p:cNvCxnSpPr>
          <p:nvPr/>
        </p:nvCxnSpPr>
        <p:spPr>
          <a:xfrm flipV="1">
            <a:off x="1434940" y="4577853"/>
            <a:ext cx="927261" cy="8549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7" idx="0"/>
          </p:cNvCxnSpPr>
          <p:nvPr/>
        </p:nvCxnSpPr>
        <p:spPr>
          <a:xfrm flipH="1" flipV="1">
            <a:off x="2341098" y="4577853"/>
            <a:ext cx="835727" cy="83648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7" idx="0"/>
            <a:endCxn id="26" idx="2"/>
          </p:cNvCxnSpPr>
          <p:nvPr/>
        </p:nvCxnSpPr>
        <p:spPr>
          <a:xfrm flipV="1">
            <a:off x="5794259" y="5601704"/>
            <a:ext cx="12170" cy="1988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6" idx="0"/>
          </p:cNvCxnSpPr>
          <p:nvPr/>
        </p:nvCxnSpPr>
        <p:spPr>
          <a:xfrm flipV="1">
            <a:off x="5806429" y="4030781"/>
            <a:ext cx="1051571" cy="60110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6" idx="3"/>
            <a:endCxn id="33" idx="5"/>
          </p:cNvCxnSpPr>
          <p:nvPr/>
        </p:nvCxnSpPr>
        <p:spPr>
          <a:xfrm>
            <a:off x="6570748" y="5116796"/>
            <a:ext cx="36271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43800" y="4740349"/>
            <a:ext cx="1257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Reports to Finance Chair (see slide 3)  for finance and bookkeeping</a:t>
            </a:r>
            <a:endParaRPr lang="en-US" sz="1400" dirty="0"/>
          </a:p>
        </p:txBody>
      </p:sp>
      <p:sp>
        <p:nvSpPr>
          <p:cNvPr id="58" name="Freeform 57"/>
          <p:cNvSpPr/>
          <p:nvPr/>
        </p:nvSpPr>
        <p:spPr>
          <a:xfrm>
            <a:off x="4934831" y="990601"/>
            <a:ext cx="382816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dirty="0" smtClean="0"/>
              <a:t>Co-Pastor (Open position)</a:t>
            </a:r>
            <a:endParaRPr lang="en-US" sz="2000" b="1" kern="1200" dirty="0"/>
          </a:p>
        </p:txBody>
      </p:sp>
      <p:sp>
        <p:nvSpPr>
          <p:cNvPr id="59" name="Freeform 58"/>
          <p:cNvSpPr/>
          <p:nvPr/>
        </p:nvSpPr>
        <p:spPr>
          <a:xfrm>
            <a:off x="4953000" y="1572788"/>
            <a:ext cx="3810000" cy="2457993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Digital marketing Manager (innovation across various platforms)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Digital content creation, videos and web design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Technology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Shared with other co-pastor: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Youth &amp; Family:  teach and lead youth, coordinate Sunday School, Confirmation, Youth events/gatherings, fundraising for youth, etc.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STAFF (continued)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9705" y="2017166"/>
            <a:ext cx="2105659" cy="400263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R</a:t>
            </a:r>
            <a:r>
              <a:rPr lang="en-US" sz="1400" dirty="0" smtClean="0"/>
              <a:t>eports to both the open position co-pastor  (for church admin. work) and the Finance Committee chair (for Finance and bookkeeping responsibilities)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Responsible for proper recording of financials, payroll, petty cash, taxes,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Working with the pastor(s), create worship slides, bulletins, website, </a:t>
            </a:r>
            <a:r>
              <a:rPr lang="en-US" sz="1400" dirty="0"/>
              <a:t>F</a:t>
            </a:r>
            <a:r>
              <a:rPr lang="en-US" sz="1400" dirty="0" smtClean="0"/>
              <a:t>acebook and other communication documents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Perform admin duties for the church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84332" y="1981298"/>
            <a:ext cx="2225868" cy="318548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Currently 3 part-time custodians </a:t>
            </a:r>
          </a:p>
          <a:p>
            <a:pPr lvl="0"/>
            <a:r>
              <a:rPr lang="en-US" sz="1400" dirty="0" smtClean="0"/>
              <a:t>Custodian(s):</a:t>
            </a:r>
          </a:p>
          <a:p>
            <a:pPr lvl="0"/>
            <a:r>
              <a:rPr lang="en-US" sz="1400" dirty="0" smtClean="0"/>
              <a:t>* opening/closing of church</a:t>
            </a:r>
          </a:p>
          <a:p>
            <a:pPr lvl="0"/>
            <a:r>
              <a:rPr lang="en-US" sz="1400" dirty="0" smtClean="0"/>
              <a:t>* Identify needed repairs   </a:t>
            </a:r>
            <a:r>
              <a:rPr lang="en-US" sz="1400" dirty="0"/>
              <a:t> </a:t>
            </a:r>
            <a:r>
              <a:rPr lang="en-US" sz="1400" dirty="0" smtClean="0"/>
              <a:t>   </a:t>
            </a:r>
          </a:p>
          <a:p>
            <a:pPr lvl="0"/>
            <a:r>
              <a:rPr lang="en-US" sz="1400" dirty="0" smtClean="0"/>
              <a:t>   and makes repairs based      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on individual skills.</a:t>
            </a:r>
          </a:p>
          <a:p>
            <a:pPr lvl="0"/>
            <a:r>
              <a:rPr lang="en-US" sz="1400" dirty="0" smtClean="0"/>
              <a:t>* Member of building and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grounds committee to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champion larger repairs</a:t>
            </a:r>
          </a:p>
          <a:p>
            <a:pPr lvl="0"/>
            <a:endParaRPr lang="en-US" sz="1400" dirty="0" smtClean="0"/>
          </a:p>
          <a:p>
            <a:pPr lvl="0"/>
            <a:r>
              <a:rPr lang="en-US" sz="1400" dirty="0" smtClean="0"/>
              <a:t>Assistant Custodian </a:t>
            </a:r>
          </a:p>
          <a:p>
            <a:pPr lvl="0"/>
            <a:r>
              <a:rPr lang="en-US" sz="1400" dirty="0" smtClean="0"/>
              <a:t>* Ensure church is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clean and tidy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172201" y="1056585"/>
            <a:ext cx="1828799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172201" y="1998693"/>
            <a:ext cx="1828799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executes music for the traditional service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72200" y="3596994"/>
            <a:ext cx="1875951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172200" y="4564964"/>
            <a:ext cx="1857478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 music for the </a:t>
            </a:r>
            <a:r>
              <a:rPr lang="en-US" sz="1400" dirty="0"/>
              <a:t>c</a:t>
            </a:r>
            <a:r>
              <a:rPr lang="en-US" sz="1400" dirty="0" smtClean="0"/>
              <a:t>ontemporary service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6</a:t>
            </a:fld>
            <a:endParaRPr lang="en-US" dirty="0" smtClean="0"/>
          </a:p>
          <a:p>
            <a:r>
              <a:rPr lang="en-US" dirty="0" smtClean="0"/>
              <a:t>Council Approved:  June 2024</a:t>
            </a:r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81000" y="1056585"/>
            <a:ext cx="2133600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</a:t>
            </a:r>
          </a:p>
          <a:p>
            <a:pPr algn="ctr"/>
            <a:r>
              <a:rPr lang="en-US" sz="2000" b="1" dirty="0" smtClean="0"/>
              <a:t> Financial Admin.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3184332" y="1056585"/>
            <a:ext cx="2225868" cy="927053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2200" y="5867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46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4597" y="0"/>
            <a:ext cx="8490857" cy="822340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en-US" sz="3000" b="1" dirty="0"/>
              <a:t>Lutheran Church of the Resurrection</a:t>
            </a:r>
          </a:p>
          <a:p>
            <a:pPr algn="ctr"/>
            <a:r>
              <a:rPr lang="en-US" dirty="0" smtClean="0"/>
              <a:t>Working together for a common mission</a:t>
            </a:r>
            <a:endParaRPr lang="en-US" dirty="0"/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7700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7</a:t>
            </a:fld>
            <a:endParaRPr lang="en-US" dirty="0" smtClean="0"/>
          </a:p>
          <a:p>
            <a:r>
              <a:rPr lang="en-US" dirty="0" smtClean="0"/>
              <a:t>Council Approved:  June 2024</a:t>
            </a:r>
            <a:endParaRPr lang="en-US" dirty="0"/>
          </a:p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301663" y="1763878"/>
            <a:ext cx="4129402" cy="38666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87466" y="886573"/>
            <a:ext cx="7780857" cy="5688702"/>
            <a:chOff x="228600" y="145033"/>
            <a:chExt cx="9197900" cy="6941567"/>
          </a:xfrm>
        </p:grpSpPr>
        <p:cxnSp>
          <p:nvCxnSpPr>
            <p:cNvPr id="67" name="Straight Connector 66"/>
            <p:cNvCxnSpPr/>
            <p:nvPr/>
          </p:nvCxnSpPr>
          <p:spPr>
            <a:xfrm flipH="1" flipV="1">
              <a:off x="6047858" y="5571950"/>
              <a:ext cx="353865" cy="64145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" idx="1"/>
            </p:cNvCxnSpPr>
            <p:nvPr/>
          </p:nvCxnSpPr>
          <p:spPr>
            <a:xfrm flipH="1" flipV="1">
              <a:off x="2810600" y="1613105"/>
              <a:ext cx="277468" cy="293417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3179365" y="5571950"/>
              <a:ext cx="346324" cy="64145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6862648" y="4821941"/>
              <a:ext cx="376352" cy="22786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862648" y="1981201"/>
              <a:ext cx="376351" cy="299375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4760729" y="1018232"/>
              <a:ext cx="39238" cy="19732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985847" y="3329477"/>
              <a:ext cx="371707" cy="2921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300741" y="4935870"/>
              <a:ext cx="458439" cy="218673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/>
            <p:cNvSpPr/>
            <p:nvPr/>
          </p:nvSpPr>
          <p:spPr>
            <a:xfrm>
              <a:off x="3471388" y="2280576"/>
              <a:ext cx="2743200" cy="2541364"/>
            </a:xfrm>
            <a:custGeom>
              <a:avLst/>
              <a:gdLst>
                <a:gd name="connsiteX0" fmla="*/ 0 w 1213432"/>
                <a:gd name="connsiteY0" fmla="*/ 606716 h 1213432"/>
                <a:gd name="connsiteX1" fmla="*/ 606716 w 1213432"/>
                <a:gd name="connsiteY1" fmla="*/ 0 h 1213432"/>
                <a:gd name="connsiteX2" fmla="*/ 1213432 w 1213432"/>
                <a:gd name="connsiteY2" fmla="*/ 606716 h 1213432"/>
                <a:gd name="connsiteX3" fmla="*/ 606716 w 1213432"/>
                <a:gd name="connsiteY3" fmla="*/ 1213432 h 1213432"/>
                <a:gd name="connsiteX4" fmla="*/ 0 w 1213432"/>
                <a:gd name="connsiteY4" fmla="*/ 606716 h 121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32" h="1213432">
                  <a:moveTo>
                    <a:pt x="0" y="606716"/>
                  </a:moveTo>
                  <a:cubicBezTo>
                    <a:pt x="0" y="271636"/>
                    <a:pt x="271636" y="0"/>
                    <a:pt x="606716" y="0"/>
                  </a:cubicBezTo>
                  <a:cubicBezTo>
                    <a:pt x="941796" y="0"/>
                    <a:pt x="1213432" y="271636"/>
                    <a:pt x="1213432" y="606716"/>
                  </a:cubicBezTo>
                  <a:cubicBezTo>
                    <a:pt x="1213432" y="941796"/>
                    <a:pt x="941796" y="1213432"/>
                    <a:pt x="606716" y="1213432"/>
                  </a:cubicBezTo>
                  <a:cubicBezTo>
                    <a:pt x="271636" y="1213432"/>
                    <a:pt x="0" y="941796"/>
                    <a:pt x="0" y="606716"/>
                  </a:cubicBezTo>
                  <a:close/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50" tIns="187850" rIns="187850" bIns="187850" numCol="1" spcCol="1343" anchor="ctr" anchorCtr="0">
              <a:normAutofit/>
            </a:bodyPr>
            <a:lstStyle/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dirty="0"/>
                <a:t>Congregation</a:t>
              </a:r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500" dirty="0"/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/>
                <a:t>Community</a:t>
              </a:r>
            </a:p>
          </p:txBody>
        </p:sp>
        <p:sp>
          <p:nvSpPr>
            <p:cNvPr id="54" name="Donut 53"/>
            <p:cNvSpPr/>
            <p:nvPr/>
          </p:nvSpPr>
          <p:spPr>
            <a:xfrm>
              <a:off x="990600" y="592811"/>
              <a:ext cx="7620000" cy="6265189"/>
            </a:xfrm>
            <a:prstGeom prst="donut">
              <a:avLst>
                <a:gd name="adj" fmla="val 1000"/>
              </a:avLst>
            </a:prstGeom>
            <a:solidFill>
              <a:schemeClr val="bg1">
                <a:lumMod val="65000"/>
              </a:schemeClr>
            </a:solidFill>
            <a:ln w="190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824047" y="1636443"/>
              <a:ext cx="4038601" cy="3863201"/>
              <a:chOff x="4015359" y="2293317"/>
              <a:chExt cx="2239061" cy="2133600"/>
            </a:xfrm>
          </p:grpSpPr>
          <p:cxnSp>
            <p:nvCxnSpPr>
              <p:cNvPr id="11" name="Straight Connector 10"/>
              <p:cNvCxnSpPr>
                <a:endCxn id="5" idx="2"/>
              </p:cNvCxnSpPr>
              <p:nvPr/>
            </p:nvCxnSpPr>
            <p:spPr>
              <a:xfrm flipH="1" flipV="1">
                <a:off x="4015359" y="3360118"/>
                <a:ext cx="504142" cy="7316"/>
              </a:xfrm>
              <a:prstGeom prst="line">
                <a:avLst/>
              </a:prstGeom>
              <a:ln w="25400" cap="rnd">
                <a:solidFill>
                  <a:srgbClr val="7030A0">
                    <a:alpha val="9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4350754" y="3360117"/>
                <a:ext cx="1520871" cy="1"/>
              </a:xfrm>
              <a:prstGeom prst="line">
                <a:avLst/>
              </a:prstGeom>
              <a:ln w="31750" cap="rnd">
                <a:solidFill>
                  <a:schemeClr val="accent4">
                    <a:lumMod val="75000"/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Donut 4"/>
              <p:cNvSpPr/>
              <p:nvPr/>
            </p:nvSpPr>
            <p:spPr>
              <a:xfrm>
                <a:off x="4015359" y="2293317"/>
                <a:ext cx="2239061" cy="2133600"/>
              </a:xfrm>
              <a:prstGeom prst="donut">
                <a:avLst>
                  <a:gd name="adj" fmla="val 17110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222804" y="2617727"/>
                <a:ext cx="1776070" cy="167640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Executive Council</a:t>
                </a:r>
                <a:endParaRPr lang="en-US" sz="19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053070" y="2519830"/>
                <a:ext cx="2072033" cy="17525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Council</a:t>
                </a: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3882106" y="145033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Fellowship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48553" y="11056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Worship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669253" y="2757683"/>
              <a:ext cx="1757247" cy="875565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Endowment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239000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85000" lnSpcReduction="200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Building</a:t>
              </a:r>
              <a:br>
                <a:rPr lang="en-US" sz="2000" dirty="0"/>
              </a:br>
              <a:r>
                <a:rPr lang="en-US" sz="2000" dirty="0"/>
                <a:t>&amp;</a:t>
              </a:r>
              <a:br>
                <a:rPr lang="en-US" sz="2000" dirty="0"/>
              </a:br>
              <a:r>
                <a:rPr lang="en-US" sz="2000" dirty="0"/>
                <a:t>Grounds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357553" y="617220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Youth</a:t>
              </a:r>
              <a:br>
                <a:rPr lang="en-US" sz="2000" dirty="0"/>
              </a:br>
              <a:r>
                <a:rPr lang="en-US" sz="2000" dirty="0"/>
                <a:t>Experience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8269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Finance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28600" y="28606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  <a:br>
                <a:rPr lang="en-US" sz="2000" dirty="0"/>
              </a:br>
              <a:r>
                <a:rPr lang="en-US" sz="2000" dirty="0"/>
                <a:t>Support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066800" y="1188997"/>
              <a:ext cx="1757247" cy="868403"/>
            </a:xfrm>
            <a:custGeom>
              <a:avLst/>
              <a:gdLst>
                <a:gd name="connsiteX0" fmla="*/ 0 w 1673569"/>
                <a:gd name="connsiteY0" fmla="*/ 135688 h 814128"/>
                <a:gd name="connsiteX1" fmla="*/ 135688 w 1673569"/>
                <a:gd name="connsiteY1" fmla="*/ 0 h 814128"/>
                <a:gd name="connsiteX2" fmla="*/ 1537881 w 1673569"/>
                <a:gd name="connsiteY2" fmla="*/ 0 h 814128"/>
                <a:gd name="connsiteX3" fmla="*/ 1673569 w 1673569"/>
                <a:gd name="connsiteY3" fmla="*/ 135688 h 814128"/>
                <a:gd name="connsiteX4" fmla="*/ 1673569 w 1673569"/>
                <a:gd name="connsiteY4" fmla="*/ 678440 h 814128"/>
                <a:gd name="connsiteX5" fmla="*/ 1537881 w 1673569"/>
                <a:gd name="connsiteY5" fmla="*/ 814128 h 814128"/>
                <a:gd name="connsiteX6" fmla="*/ 135688 w 1673569"/>
                <a:gd name="connsiteY6" fmla="*/ 814128 h 814128"/>
                <a:gd name="connsiteX7" fmla="*/ 0 w 1673569"/>
                <a:gd name="connsiteY7" fmla="*/ 678440 h 814128"/>
                <a:gd name="connsiteX8" fmla="*/ 0 w 1673569"/>
                <a:gd name="connsiteY8" fmla="*/ 135688 h 81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4128">
                  <a:moveTo>
                    <a:pt x="0" y="135688"/>
                  </a:moveTo>
                  <a:cubicBezTo>
                    <a:pt x="0" y="60750"/>
                    <a:pt x="60750" y="0"/>
                    <a:pt x="135688" y="0"/>
                  </a:cubicBezTo>
                  <a:lnTo>
                    <a:pt x="1537881" y="0"/>
                  </a:lnTo>
                  <a:cubicBezTo>
                    <a:pt x="1612819" y="0"/>
                    <a:pt x="1673569" y="60750"/>
                    <a:pt x="1673569" y="135688"/>
                  </a:cubicBezTo>
                  <a:lnTo>
                    <a:pt x="1673569" y="678440"/>
                  </a:lnTo>
                  <a:cubicBezTo>
                    <a:pt x="1673569" y="753378"/>
                    <a:pt x="1612819" y="814128"/>
                    <a:pt x="1537881" y="814128"/>
                  </a:cubicBezTo>
                  <a:lnTo>
                    <a:pt x="135688" y="814128"/>
                  </a:lnTo>
                  <a:cubicBezTo>
                    <a:pt x="60750" y="814128"/>
                    <a:pt x="0" y="753378"/>
                    <a:pt x="0" y="678440"/>
                  </a:cubicBezTo>
                  <a:lnTo>
                    <a:pt x="0" y="13568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862" tIns="68862" rIns="68862" bIns="68862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5486400" y="62134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Community</a:t>
              </a:r>
              <a:br>
                <a:rPr lang="en-US" sz="2000" dirty="0"/>
              </a:br>
              <a:r>
                <a:rPr lang="en-US" sz="2000" dirty="0"/>
                <a:t>Engagement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239002" y="3195465"/>
              <a:ext cx="430251" cy="13401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3406920" y="5092693"/>
            <a:ext cx="1828899" cy="369332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bg1"/>
                  </a:solidFill>
                  <a:prstDash val="solid"/>
                </a:ln>
              </a:rPr>
              <a:t>Reconciling Team</a:t>
            </a:r>
            <a:endParaRPr lang="en-US" sz="2000" b="1" dirty="0">
              <a:ln w="12700">
                <a:solidFill>
                  <a:schemeClr val="bg1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863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16350</TotalTime>
  <Words>1293</Words>
  <Application>Microsoft Office PowerPoint</Application>
  <PresentationFormat>On-screen Show (4:3)</PresentationFormat>
  <Paragraphs>223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Jacobson</dc:creator>
  <cp:lastModifiedBy>Dawn Jacobson</cp:lastModifiedBy>
  <cp:revision>304</cp:revision>
  <cp:lastPrinted>2025-02-01T19:18:45Z</cp:lastPrinted>
  <dcterms:created xsi:type="dcterms:W3CDTF">2023-01-03T21:09:43Z</dcterms:created>
  <dcterms:modified xsi:type="dcterms:W3CDTF">2025-02-01T19:23:51Z</dcterms:modified>
</cp:coreProperties>
</file>